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61" r:id="rId3"/>
    <p:sldId id="258" r:id="rId4"/>
    <p:sldId id="257" r:id="rId5"/>
    <p:sldId id="259" r:id="rId6"/>
    <p:sldId id="260" r:id="rId7"/>
    <p:sldId id="262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92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97987751531058"/>
          <c:y val="0.24688711387038159"/>
          <c:w val="0.72568678915135609"/>
          <c:h val="0.56127801332525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Breakfast Participation 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Academic Success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3041024"/>
        <c:axId val="73042560"/>
      </c:barChart>
      <c:catAx>
        <c:axId val="73041024"/>
        <c:scaling>
          <c:orientation val="minMax"/>
        </c:scaling>
        <c:delete val="0"/>
        <c:axPos val="b"/>
        <c:majorTickMark val="out"/>
        <c:minorTickMark val="none"/>
        <c:tickLblPos val="nextTo"/>
        <c:crossAx val="73042560"/>
        <c:crosses val="autoZero"/>
        <c:auto val="1"/>
        <c:lblAlgn val="ctr"/>
        <c:lblOffset val="100"/>
        <c:noMultiLvlLbl val="0"/>
      </c:catAx>
      <c:valAx>
        <c:axId val="7304256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730410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57066A-4F8D-4DA7-872F-29E57A51AFA3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D3FFF-4863-406F-B844-F03279DBD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575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3D0E3-6C2E-46F1-A159-567D0E333D24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FDE85-21DE-4F7C-B94E-C516AC199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124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3D0E3-6C2E-46F1-A159-567D0E333D24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FDE85-21DE-4F7C-B94E-C516AC199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207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3D0E3-6C2E-46F1-A159-567D0E333D24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FDE85-21DE-4F7C-B94E-C516AC199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744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3D0E3-6C2E-46F1-A159-567D0E333D24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FDE85-21DE-4F7C-B94E-C516AC199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744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3D0E3-6C2E-46F1-A159-567D0E333D24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FDE85-21DE-4F7C-B94E-C516AC199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214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3D0E3-6C2E-46F1-A159-567D0E333D24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FDE85-21DE-4F7C-B94E-C516AC199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13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3D0E3-6C2E-46F1-A159-567D0E333D24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FDE85-21DE-4F7C-B94E-C516AC199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285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3D0E3-6C2E-46F1-A159-567D0E333D24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FDE85-21DE-4F7C-B94E-C516AC199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917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3D0E3-6C2E-46F1-A159-567D0E333D24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FDE85-21DE-4F7C-B94E-C516AC199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925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3D0E3-6C2E-46F1-A159-567D0E333D24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FDE85-21DE-4F7C-B94E-C516AC199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782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3D0E3-6C2E-46F1-A159-567D0E333D24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FDE85-21DE-4F7C-B94E-C516AC199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66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3D0E3-6C2E-46F1-A159-567D0E333D24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FDE85-21DE-4F7C-B94E-C516AC199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975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books%20stacked&amp;source=images&amp;cd=&amp;cad=rja&amp;uact=8&amp;docid=VhIvuDE9kNHZRM&amp;tbnid=wWMUv3mTrUAADM:&amp;ved=0CAYQjRw&amp;url=http://www.hunter.cuny.edu/ieli/pressroom/announcements/buy-your-textbooks-online&amp;ei=zIIwU4-oN8zpkAeIyYC4BQ&amp;bvm=bv.62922401,d.eW0&amp;psig=AFQjCNEnbwWXPY6vba953WcJRArFX3Bq3w&amp;ust=1395774528977291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600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Importance of Breakfast </a:t>
            </a:r>
            <a:br>
              <a:rPr lang="en-US" dirty="0" smtClean="0"/>
            </a:br>
            <a:r>
              <a:rPr lang="en-US" dirty="0" smtClean="0"/>
              <a:t>&amp; </a:t>
            </a:r>
            <a:br>
              <a:rPr lang="en-US" dirty="0" smtClean="0"/>
            </a:br>
            <a:r>
              <a:rPr lang="en-US" dirty="0" smtClean="0"/>
              <a:t>Delaware K-5 Breakfast Challenge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33800"/>
            <a:ext cx="6400800" cy="990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Andrea </a:t>
            </a:r>
            <a:r>
              <a:rPr lang="en-US" sz="2800" dirty="0" err="1" smtClean="0"/>
              <a:t>Solge</a:t>
            </a:r>
            <a:r>
              <a:rPr lang="en-US" sz="2800" dirty="0"/>
              <a:t>,</a:t>
            </a:r>
            <a:r>
              <a:rPr lang="en-US" sz="2800" dirty="0" smtClean="0"/>
              <a:t> RD </a:t>
            </a:r>
          </a:p>
          <a:p>
            <a:r>
              <a:rPr lang="en-US" sz="2800" dirty="0" smtClean="0"/>
              <a:t>Kendall </a:t>
            </a:r>
            <a:r>
              <a:rPr lang="en-US" sz="2800" dirty="0" err="1" smtClean="0"/>
              <a:t>DiLorenzo</a:t>
            </a:r>
            <a:r>
              <a:rPr lang="en-US" sz="2800" dirty="0" smtClean="0"/>
              <a:t>, MS, RD</a:t>
            </a:r>
            <a:endParaRPr lang="en-US" sz="2800" dirty="0"/>
          </a:p>
        </p:txBody>
      </p:sp>
      <p:pic>
        <p:nvPicPr>
          <p:cNvPr id="4" name="Picture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22"/>
          <a:stretch/>
        </p:blipFill>
        <p:spPr bwMode="auto">
          <a:xfrm>
            <a:off x="3359265" y="4846320"/>
            <a:ext cx="2682240" cy="1630680"/>
          </a:xfrm>
          <a:prstGeom prst="rect">
            <a:avLst/>
          </a:prstGeom>
          <a:noFill/>
          <a:ln>
            <a:noFill/>
          </a:ln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9482" y="457200"/>
            <a:ext cx="1413518" cy="1171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163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out of 5 American kids struggle with hunger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3 out of 5 teachers say they teach kids who regularly come to school hungry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18.3% of children in Delaware are experiencing food insecurity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2564" y="6243674"/>
            <a:ext cx="8305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About </a:t>
            </a:r>
            <a:r>
              <a:rPr lang="en-US" sz="800" dirty="0"/>
              <a:t>Share Our Strength’s No Kid Hungry Campaign. http://</a:t>
            </a:r>
            <a:r>
              <a:rPr lang="en-US" sz="800" dirty="0" smtClean="0"/>
              <a:t>www.nokidhungry.org/pdfs/school-breakfast-white-paper.pdf</a:t>
            </a:r>
            <a:r>
              <a:rPr lang="en-US" sz="800" dirty="0"/>
              <a:t> </a:t>
            </a:r>
            <a:r>
              <a:rPr lang="en-US" sz="800" dirty="0" smtClean="0"/>
              <a:t>&amp; http://www.nokidhungry.org/problem/hunger-facts</a:t>
            </a:r>
            <a:endParaRPr lang="en-US" sz="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3200400"/>
            <a:ext cx="1776413" cy="565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057400"/>
            <a:ext cx="1485900" cy="76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http://www.nokidhungry.org/sites/default/files/Stat7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073" y="3657601"/>
            <a:ext cx="6174927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718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of Breakfast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Breakfast – “Break the fast” – is the most important meal of the day</a:t>
            </a:r>
          </a:p>
          <a:p>
            <a:r>
              <a:rPr lang="en-US" dirty="0" smtClean="0"/>
              <a:t>Your body fasts all night and uses the energy stored up from the day while you are sleeping</a:t>
            </a:r>
          </a:p>
          <a:p>
            <a:r>
              <a:rPr lang="en-US" dirty="0" smtClean="0"/>
              <a:t>Think about a car with no gas – that is exactly how your body is in the morning!</a:t>
            </a:r>
          </a:p>
          <a:p>
            <a:r>
              <a:rPr lang="en-US" dirty="0" smtClean="0"/>
              <a:t>Eating a healthy breakfast gives your body the necessary fuel to get the day started and focus on school work</a:t>
            </a:r>
          </a:p>
        </p:txBody>
      </p:sp>
    </p:spTree>
    <p:extLst>
      <p:ext uri="{BB962C8B-B14F-4D97-AF65-F5344CB8AC3E}">
        <p14:creationId xmlns:p14="http://schemas.microsoft.com/office/powerpoint/2010/main" val="427325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of Breakfast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School breakfast is the best solution to combat child hunger and directly increase a student’s mental and physical performance in the classroom</a:t>
            </a:r>
          </a:p>
          <a:p>
            <a:pPr lvl="1"/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847425763"/>
              </p:ext>
            </p:extLst>
          </p:nvPr>
        </p:nvGraphicFramePr>
        <p:xfrm>
          <a:off x="1905000" y="3657600"/>
          <a:ext cx="5105400" cy="2717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42" name="Picture 2" descr="http://www.hunter.cuny.edu/ieli/repository/images/Stacked%20books.jp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46" t="3544" r="9257" b="8276"/>
          <a:stretch/>
        </p:blipFill>
        <p:spPr bwMode="auto">
          <a:xfrm>
            <a:off x="3926947" y="4343400"/>
            <a:ext cx="1178453" cy="1508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 rot="16200000">
            <a:off x="626478" y="4799111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Breakfast Participation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0126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Students Who Eat Breakfast…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…have increased cognitive function, attention span and school performance</a:t>
            </a:r>
          </a:p>
          <a:p>
            <a:r>
              <a:rPr lang="en-US" dirty="0" smtClean="0"/>
              <a:t>…have decreased discipline problems, absenteeism and tardiness</a:t>
            </a:r>
          </a:p>
          <a:p>
            <a:r>
              <a:rPr lang="en-US" dirty="0" smtClean="0"/>
              <a:t>…are more likely to have a decreased BMI and maintain a healthy BMI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2564" y="6243674"/>
            <a:ext cx="8305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About </a:t>
            </a:r>
            <a:r>
              <a:rPr lang="en-US" sz="800" dirty="0"/>
              <a:t>Share Our Strength’s No Kid Hungry Campaign. http://</a:t>
            </a:r>
            <a:r>
              <a:rPr lang="en-US" sz="800" dirty="0" smtClean="0"/>
              <a:t>www.nokidhungry.org/pdfs/school-breakfast-white-paper.pdf</a:t>
            </a:r>
            <a:r>
              <a:rPr lang="en-US" sz="800" dirty="0"/>
              <a:t> </a:t>
            </a:r>
            <a:r>
              <a:rPr lang="en-US" sz="800" dirty="0" smtClean="0"/>
              <a:t>&amp; http://www.nokidhungry.org/problem/hunger-facts</a:t>
            </a:r>
            <a:endParaRPr lang="en-US" sz="8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200400"/>
            <a:ext cx="1538288" cy="493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133600"/>
            <a:ext cx="2024063" cy="463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3950" y="4267200"/>
            <a:ext cx="1562100" cy="802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4516" y="457200"/>
            <a:ext cx="898686" cy="745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333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Students Who Eat Breakfast…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…attend 1.5 more days of school annually, score 17.5% higher on math tests, and are less likely to have disciplinary issues</a:t>
            </a:r>
          </a:p>
          <a:p>
            <a:r>
              <a:rPr lang="en-US" dirty="0" smtClean="0"/>
              <a:t>…see fewer vitamin deficiencies</a:t>
            </a:r>
          </a:p>
          <a:p>
            <a:r>
              <a:rPr lang="en-US" dirty="0" smtClean="0"/>
              <a:t>…are less likely to experience chronic illness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2564" y="6243674"/>
            <a:ext cx="8305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About </a:t>
            </a:r>
            <a:r>
              <a:rPr lang="en-US" sz="800" dirty="0"/>
              <a:t>Share Our Strength’s No Kid Hungry Campaign. http://</a:t>
            </a:r>
            <a:r>
              <a:rPr lang="en-US" sz="800" dirty="0" smtClean="0"/>
              <a:t>www.nokidhungry.org/pdfs/school-breakfast-white-paper.pdf</a:t>
            </a:r>
            <a:r>
              <a:rPr lang="en-US" sz="800" dirty="0"/>
              <a:t> </a:t>
            </a:r>
            <a:r>
              <a:rPr lang="en-US" sz="800" dirty="0" smtClean="0"/>
              <a:t>&amp; http://www.nokidhungry.org/problem/hunger-facts</a:t>
            </a:r>
            <a:endParaRPr lang="en-US" sz="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455" y="2606525"/>
            <a:ext cx="1538288" cy="493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 descr="http://www.nokidhungry.org/sites/all/themes/nokidhungryzen/images/icon_theproblem_bandaid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71" t="16404" r="21212" b="19435"/>
          <a:stretch/>
        </p:blipFill>
        <p:spPr bwMode="auto">
          <a:xfrm>
            <a:off x="3657600" y="4342202"/>
            <a:ext cx="381000" cy="414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://www.nokidhungry.org/sites/all/themes/nokidhungryzen/images/icon_theproblem_bandaid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71" t="16404" r="21212" b="19435"/>
          <a:stretch/>
        </p:blipFill>
        <p:spPr bwMode="auto">
          <a:xfrm>
            <a:off x="4419600" y="4356795"/>
            <a:ext cx="381000" cy="414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http://www.nokidhungry.org/sites/all/themes/nokidhungryzen/images/icon_theproblem_bandaid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71" t="16404" r="21212" b="19435"/>
          <a:stretch/>
        </p:blipFill>
        <p:spPr bwMode="auto">
          <a:xfrm>
            <a:off x="4038600" y="4356796"/>
            <a:ext cx="381000" cy="414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://www.nokidhungry.org/sites/all/themes/nokidhungryzen/images/icon_theproblem_bandaid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71" t="16404" r="21212" b="19435"/>
          <a:stretch/>
        </p:blipFill>
        <p:spPr bwMode="auto">
          <a:xfrm>
            <a:off x="4800600" y="4372960"/>
            <a:ext cx="381000" cy="414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4516" y="457200"/>
            <a:ext cx="898686" cy="745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209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Breakfast Changes Lives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impact of eating breakfast regularly has potential long-term economic benefits</a:t>
            </a:r>
          </a:p>
          <a:p>
            <a:pPr lvl="1"/>
            <a:r>
              <a:rPr lang="en-US" dirty="0" smtClean="0"/>
              <a:t>Student who attend class more regularly are 20% more likely to graduate from high school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High school graduates typically earn $10,090 more per year and enjoy a 4% higher employment rate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22564" y="6243674"/>
            <a:ext cx="8305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About </a:t>
            </a:r>
            <a:r>
              <a:rPr lang="en-US" sz="800" dirty="0"/>
              <a:t>Share Our Strength’s No Kid Hungry Campaign. http://</a:t>
            </a:r>
            <a:r>
              <a:rPr lang="en-US" sz="800" dirty="0" smtClean="0"/>
              <a:t>www.nokidhungry.org/pdfs/school-breakfast-white-paper.pdf</a:t>
            </a:r>
            <a:r>
              <a:rPr lang="en-US" sz="800" dirty="0"/>
              <a:t> </a:t>
            </a:r>
            <a:r>
              <a:rPr lang="en-US" sz="800" dirty="0" smtClean="0"/>
              <a:t>&amp; http://www.nokidhungry.org/problem/hunger-facts</a:t>
            </a:r>
            <a:endParaRPr lang="en-US" sz="8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581400"/>
            <a:ext cx="2024063" cy="463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953000"/>
            <a:ext cx="1905000" cy="518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513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304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Importance of Breakfast  &amp;  Delaware K-5 Breakfast Challenge</vt:lpstr>
      <vt:lpstr>The Facts</vt:lpstr>
      <vt:lpstr>Importance of Breakfast</vt:lpstr>
      <vt:lpstr>Importance of Breakfast</vt:lpstr>
      <vt:lpstr>Students Who Eat Breakfast…</vt:lpstr>
      <vt:lpstr>Students Who Eat Breakfast…</vt:lpstr>
      <vt:lpstr>School Breakfast Changes Lives</vt:lpstr>
    </vt:vector>
  </TitlesOfParts>
  <Company>Christina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Importance of Breakfast &amp; Breakfast in the Classroom</dc:title>
  <dc:creator>DILORENZO KENDALL</dc:creator>
  <cp:lastModifiedBy>LAPHAM WENDY</cp:lastModifiedBy>
  <cp:revision>34</cp:revision>
  <cp:lastPrinted>2014-03-24T19:07:08Z</cp:lastPrinted>
  <dcterms:created xsi:type="dcterms:W3CDTF">2014-03-24T13:26:56Z</dcterms:created>
  <dcterms:modified xsi:type="dcterms:W3CDTF">2014-06-20T13:16:09Z</dcterms:modified>
</cp:coreProperties>
</file>